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DM Sans" pitchFamily="2" charset="77"/>
      <p:regular r:id="rId12"/>
      <p:bold r:id="rId13"/>
      <p:italic r:id="rId14"/>
      <p:boldItalic r:id="rId15"/>
    </p:embeddedFont>
    <p:embeddedFont>
      <p:font typeface="Libre Baskerville" panose="02000000000000000000" pitchFamily="2" charset="0"/>
      <p:regular r:id="rId16"/>
      <p:bold r:id="rId17"/>
      <p:italic r:id="rId18"/>
    </p:embeddedFont>
    <p:embeddedFont>
      <p:font typeface="TT Rounds Condensed" panose="02000506030000020003" pitchFamily="2" charset="77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582" autoAdjust="0"/>
  </p:normalViewPr>
  <p:slideViewPr>
    <p:cSldViewPr>
      <p:cViewPr varScale="1">
        <p:scale>
          <a:sx n="80" d="100"/>
          <a:sy n="80" d="100"/>
        </p:scale>
        <p:origin x="28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14.11.2024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52400" y="87630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7850237" y="2799309"/>
            <a:ext cx="9445526" cy="24931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25"/>
              </a:lnSpc>
            </a:pPr>
            <a:r>
              <a:rPr lang="en-US" sz="7687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Climate Change Impact Analysis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0237" y="5631954"/>
            <a:ext cx="944552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249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Statistical Machine Learning course project on temperature-rainfall relationship.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998767" y="7149852"/>
            <a:ext cx="156567" cy="102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937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AK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71325" y="6858000"/>
            <a:ext cx="9160062" cy="955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499" spc="23" dirty="0">
                <a:solidFill>
                  <a:srgbClr val="45424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Submitted by Shantanu Chaturvedi(E23CSEU1997), </a:t>
            </a:r>
            <a:r>
              <a:rPr lang="en-US" sz="2499" spc="23" dirty="0" err="1">
                <a:solidFill>
                  <a:srgbClr val="45424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Gurram</a:t>
            </a:r>
            <a:r>
              <a:rPr lang="en-US" sz="2499" spc="23" dirty="0">
                <a:solidFill>
                  <a:srgbClr val="45424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 </a:t>
            </a:r>
            <a:r>
              <a:rPr lang="en-US" sz="2499" spc="23" dirty="0" err="1">
                <a:solidFill>
                  <a:srgbClr val="45424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Manideep</a:t>
            </a:r>
            <a:r>
              <a:rPr lang="en-US" sz="2499" spc="23" dirty="0">
                <a:solidFill>
                  <a:srgbClr val="454240"/>
                </a:solidFill>
                <a:latin typeface="TT Rounds Condensed"/>
                <a:ea typeface="TT Rounds Condensed"/>
                <a:cs typeface="TT Rounds Condensed"/>
                <a:sym typeface="TT Rounds Condensed"/>
              </a:rPr>
              <a:t>(E23CSEU1986), Raman(E23CSEU2005).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7850237" y="2024657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Abstract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845475" y="3678585"/>
            <a:ext cx="647402" cy="647402"/>
            <a:chOff x="0" y="0"/>
            <a:chExt cx="863203" cy="863203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074224" y="3846760"/>
            <a:ext cx="189756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71632" y="3664298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Objective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771632" y="4201120"/>
            <a:ext cx="3659684" cy="1909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Analyze the impact of climate change on rainfall patterns in Assam using statistical models.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710071" y="3678585"/>
            <a:ext cx="647402" cy="647402"/>
            <a:chOff x="0" y="0"/>
            <a:chExt cx="863203" cy="863203"/>
          </a:xfrm>
        </p:grpSpPr>
        <p:sp>
          <p:nvSpPr>
            <p:cNvPr id="14" name="Freeform 14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2902804" y="3846760"/>
            <a:ext cx="261938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636229" y="3664298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 Source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636229" y="4201120"/>
            <a:ext cx="3659684" cy="1909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NASA POWER CERES/MERRA2 dataset covering the period from 1981 to 2022.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7845475" y="6708576"/>
            <a:ext cx="647402" cy="647402"/>
            <a:chOff x="0" y="0"/>
            <a:chExt cx="863203" cy="86320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8038208" y="6876752"/>
            <a:ext cx="261938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771632" y="669428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Key Insights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771632" y="7231112"/>
            <a:ext cx="8524131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Uncover the relationship between temperature and rainfall over time in the region.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92238" y="2698105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Introduction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4302324"/>
            <a:ext cx="4972645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Significance of Climate Data 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395466"/>
            <a:ext cx="4972645" cy="1909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Understanding the impact of climate change is crucial for sectors like agriculture, water resources, and energy planning.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6160" y="4302324"/>
            <a:ext cx="4738390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Role of Machine Learning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66160" y="4952554"/>
            <a:ext cx="4972645" cy="145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Advanced statistical models can provide predictive insights into climate variability and its effects.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40084" y="430232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Objective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40084" y="4952554"/>
            <a:ext cx="4972645" cy="145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Use statistical models to analyze the relationship between temperature and rainfall in Assam.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7850237" y="1995041"/>
            <a:ext cx="9445526" cy="180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Methodology - Dataset Description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845475" y="4216004"/>
            <a:ext cx="4590604" cy="2115890"/>
            <a:chOff x="0" y="0"/>
            <a:chExt cx="6120805" cy="2821187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108065" cy="2808478"/>
            </a:xfrm>
            <a:custGeom>
              <a:avLst/>
              <a:gdLst/>
              <a:ahLst/>
              <a:cxnLst/>
              <a:rect l="l" t="t" r="r" b="b"/>
              <a:pathLst>
                <a:path w="6108065" h="2808478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5948934" y="0"/>
                  </a:lnTo>
                  <a:cubicBezTo>
                    <a:pt x="6036818" y="0"/>
                    <a:pt x="6108065" y="71120"/>
                    <a:pt x="6108065" y="158750"/>
                  </a:cubicBezTo>
                  <a:lnTo>
                    <a:pt x="6108065" y="2649728"/>
                  </a:lnTo>
                  <a:cubicBezTo>
                    <a:pt x="6108065" y="2737485"/>
                    <a:pt x="6036818" y="2808478"/>
                    <a:pt x="5948934" y="2808478"/>
                  </a:cubicBezTo>
                  <a:lnTo>
                    <a:pt x="159131" y="2808478"/>
                  </a:lnTo>
                  <a:cubicBezTo>
                    <a:pt x="71247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6120765" cy="2821178"/>
            </a:xfrm>
            <a:custGeom>
              <a:avLst/>
              <a:gdLst/>
              <a:ahLst/>
              <a:cxnLst/>
              <a:rect l="l" t="t" r="r" b="b"/>
              <a:pathLst>
                <a:path w="6120765" h="2821178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5955284" y="0"/>
                  </a:lnTo>
                  <a:lnTo>
                    <a:pt x="5955284" y="6350"/>
                  </a:lnTo>
                  <a:lnTo>
                    <a:pt x="5955284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2656078"/>
                  </a:lnTo>
                  <a:lnTo>
                    <a:pt x="6114415" y="2656078"/>
                  </a:lnTo>
                  <a:lnTo>
                    <a:pt x="6120765" y="2656078"/>
                  </a:lnTo>
                  <a:cubicBezTo>
                    <a:pt x="6120765" y="2747264"/>
                    <a:pt x="6046597" y="2821178"/>
                    <a:pt x="5955284" y="2821178"/>
                  </a:cubicBezTo>
                  <a:lnTo>
                    <a:pt x="5955284" y="2814828"/>
                  </a:lnTo>
                  <a:lnTo>
                    <a:pt x="5955284" y="2821178"/>
                  </a:lnTo>
                  <a:lnTo>
                    <a:pt x="165481" y="2821178"/>
                  </a:lnTo>
                  <a:lnTo>
                    <a:pt x="165481" y="2814828"/>
                  </a:lnTo>
                  <a:lnTo>
                    <a:pt x="165481" y="2821178"/>
                  </a:lnTo>
                  <a:cubicBezTo>
                    <a:pt x="74041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481" y="2808478"/>
                  </a:cubicBezTo>
                  <a:lnTo>
                    <a:pt x="5955284" y="2808478"/>
                  </a:lnTo>
                  <a:cubicBezTo>
                    <a:pt x="6039739" y="2808478"/>
                    <a:pt x="6108065" y="2740152"/>
                    <a:pt x="6108065" y="2656078"/>
                  </a:cubicBezTo>
                  <a:lnTo>
                    <a:pt x="6108065" y="165100"/>
                  </a:lnTo>
                  <a:cubicBezTo>
                    <a:pt x="6108065" y="80899"/>
                    <a:pt x="6039612" y="12700"/>
                    <a:pt x="5955284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143280" y="449475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 Source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43280" y="5031581"/>
            <a:ext cx="3994994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NASA POWER CERES/MERRA2 dataset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2710071" y="4216004"/>
            <a:ext cx="4590604" cy="2115890"/>
            <a:chOff x="0" y="0"/>
            <a:chExt cx="6120805" cy="2821187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6108065" cy="2808478"/>
            </a:xfrm>
            <a:custGeom>
              <a:avLst/>
              <a:gdLst/>
              <a:ahLst/>
              <a:cxnLst/>
              <a:rect l="l" t="t" r="r" b="b"/>
              <a:pathLst>
                <a:path w="6108065" h="2808478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5948934" y="0"/>
                  </a:lnTo>
                  <a:cubicBezTo>
                    <a:pt x="6036818" y="0"/>
                    <a:pt x="6108065" y="71120"/>
                    <a:pt x="6108065" y="158750"/>
                  </a:cubicBezTo>
                  <a:lnTo>
                    <a:pt x="6108065" y="2649728"/>
                  </a:lnTo>
                  <a:cubicBezTo>
                    <a:pt x="6108065" y="2737485"/>
                    <a:pt x="6036818" y="2808478"/>
                    <a:pt x="5948934" y="2808478"/>
                  </a:cubicBezTo>
                  <a:lnTo>
                    <a:pt x="159131" y="2808478"/>
                  </a:lnTo>
                  <a:cubicBezTo>
                    <a:pt x="71247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6120765" cy="2821178"/>
            </a:xfrm>
            <a:custGeom>
              <a:avLst/>
              <a:gdLst/>
              <a:ahLst/>
              <a:cxnLst/>
              <a:rect l="l" t="t" r="r" b="b"/>
              <a:pathLst>
                <a:path w="6120765" h="2821178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5955284" y="0"/>
                  </a:lnTo>
                  <a:lnTo>
                    <a:pt x="5955284" y="6350"/>
                  </a:lnTo>
                  <a:lnTo>
                    <a:pt x="5955284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2656078"/>
                  </a:lnTo>
                  <a:lnTo>
                    <a:pt x="6114415" y="2656078"/>
                  </a:lnTo>
                  <a:lnTo>
                    <a:pt x="6120765" y="2656078"/>
                  </a:lnTo>
                  <a:cubicBezTo>
                    <a:pt x="6120765" y="2747264"/>
                    <a:pt x="6046597" y="2821178"/>
                    <a:pt x="5955284" y="2821178"/>
                  </a:cubicBezTo>
                  <a:lnTo>
                    <a:pt x="5955284" y="2814828"/>
                  </a:lnTo>
                  <a:lnTo>
                    <a:pt x="5955284" y="2821178"/>
                  </a:lnTo>
                  <a:lnTo>
                    <a:pt x="165481" y="2821178"/>
                  </a:lnTo>
                  <a:lnTo>
                    <a:pt x="165481" y="2814828"/>
                  </a:lnTo>
                  <a:lnTo>
                    <a:pt x="165481" y="2821178"/>
                  </a:lnTo>
                  <a:cubicBezTo>
                    <a:pt x="74041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481" y="2808478"/>
                  </a:cubicBezTo>
                  <a:lnTo>
                    <a:pt x="5955284" y="2808478"/>
                  </a:lnTo>
                  <a:cubicBezTo>
                    <a:pt x="6039739" y="2808478"/>
                    <a:pt x="6108065" y="2740152"/>
                    <a:pt x="6108065" y="2656078"/>
                  </a:cubicBezTo>
                  <a:lnTo>
                    <a:pt x="6108065" y="165100"/>
                  </a:lnTo>
                  <a:cubicBezTo>
                    <a:pt x="6108065" y="80899"/>
                    <a:pt x="6039612" y="12700"/>
                    <a:pt x="5955284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3007876" y="449475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Location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007876" y="5031581"/>
            <a:ext cx="3994994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Latitude 26.2006, Longitude 92.9376 (Assam, India)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7845475" y="6605885"/>
            <a:ext cx="9455051" cy="1662261"/>
            <a:chOff x="0" y="0"/>
            <a:chExt cx="12606735" cy="2216348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12594082" cy="2203577"/>
            </a:xfrm>
            <a:custGeom>
              <a:avLst/>
              <a:gdLst/>
              <a:ahLst/>
              <a:cxnLst/>
              <a:rect l="l" t="t" r="r" b="b"/>
              <a:pathLst>
                <a:path w="12594082" h="2203577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2434570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044827"/>
                  </a:lnTo>
                  <a:cubicBezTo>
                    <a:pt x="12594082" y="2132457"/>
                    <a:pt x="12522708" y="2203577"/>
                    <a:pt x="12434570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0"/>
              <a:ext cx="12606782" cy="2216277"/>
            </a:xfrm>
            <a:custGeom>
              <a:avLst/>
              <a:gdLst/>
              <a:ahLst/>
              <a:cxnLst/>
              <a:rect l="l" t="t" r="r" b="b"/>
              <a:pathLst>
                <a:path w="12606782" h="2216277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2440920" y="0"/>
                  </a:lnTo>
                  <a:lnTo>
                    <a:pt x="12440920" y="6350"/>
                  </a:lnTo>
                  <a:lnTo>
                    <a:pt x="12440920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051177"/>
                  </a:lnTo>
                  <a:lnTo>
                    <a:pt x="12600432" y="2051177"/>
                  </a:lnTo>
                  <a:lnTo>
                    <a:pt x="12606782" y="2051177"/>
                  </a:lnTo>
                  <a:cubicBezTo>
                    <a:pt x="12606782" y="2142363"/>
                    <a:pt x="12532487" y="2216277"/>
                    <a:pt x="12440920" y="2216277"/>
                  </a:cubicBezTo>
                  <a:lnTo>
                    <a:pt x="12440920" y="2209927"/>
                  </a:lnTo>
                  <a:lnTo>
                    <a:pt x="12440920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2440920" y="2203577"/>
                  </a:lnTo>
                  <a:cubicBezTo>
                    <a:pt x="12525501" y="2203577"/>
                    <a:pt x="12594082" y="2135251"/>
                    <a:pt x="12594082" y="2051177"/>
                  </a:cubicBezTo>
                  <a:lnTo>
                    <a:pt x="12594082" y="165100"/>
                  </a:lnTo>
                  <a:cubicBezTo>
                    <a:pt x="12594082" y="80899"/>
                    <a:pt x="12525501" y="12700"/>
                    <a:pt x="12440920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8143280" y="6884640"/>
            <a:ext cx="3830091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Parameters Analyzed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143280" y="7421464"/>
            <a:ext cx="8859441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Temperature (°C) and Precipitation (mm)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924222" y="1132731"/>
            <a:ext cx="9581555" cy="1669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87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Methodology - Steps for Data Analysis and Modeling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05966" y="3198316"/>
            <a:ext cx="28575" cy="5936754"/>
            <a:chOff x="0" y="0"/>
            <a:chExt cx="38100" cy="79156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8100" cy="7915656"/>
            </a:xfrm>
            <a:custGeom>
              <a:avLst/>
              <a:gdLst/>
              <a:ahLst/>
              <a:cxnLst/>
              <a:rect l="l" t="t" r="r" b="b"/>
              <a:pathLst>
                <a:path w="38100" h="7915656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7896606"/>
                  </a:lnTo>
                  <a:cubicBezTo>
                    <a:pt x="38100" y="7907148"/>
                    <a:pt x="29591" y="7915656"/>
                    <a:pt x="19050" y="7915656"/>
                  </a:cubicBezTo>
                  <a:cubicBezTo>
                    <a:pt x="8509" y="7915656"/>
                    <a:pt x="0" y="7907148"/>
                    <a:pt x="0" y="7896606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588740" y="3778151"/>
            <a:ext cx="924222" cy="28575"/>
            <a:chOff x="0" y="0"/>
            <a:chExt cx="1232297" cy="381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32281" cy="38100"/>
            </a:xfrm>
            <a:custGeom>
              <a:avLst/>
              <a:gdLst/>
              <a:ahLst/>
              <a:cxnLst/>
              <a:rect l="l" t="t" r="r" b="b"/>
              <a:pathLst>
                <a:path w="1232281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213231" y="0"/>
                  </a:lnTo>
                  <a:cubicBezTo>
                    <a:pt x="1223772" y="0"/>
                    <a:pt x="1232281" y="8509"/>
                    <a:pt x="1232281" y="19050"/>
                  </a:cubicBezTo>
                  <a:cubicBezTo>
                    <a:pt x="1232281" y="29591"/>
                    <a:pt x="1223772" y="38100"/>
                    <a:pt x="121323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18431" y="3490615"/>
            <a:ext cx="603648" cy="603647"/>
            <a:chOff x="0" y="0"/>
            <a:chExt cx="804863" cy="804863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792099" cy="792226"/>
            </a:xfrm>
            <a:custGeom>
              <a:avLst/>
              <a:gdLst/>
              <a:ahLst/>
              <a:cxnLst/>
              <a:rect l="l" t="t" r="r" b="b"/>
              <a:pathLst>
                <a:path w="792099" h="792226">
                  <a:moveTo>
                    <a:pt x="0" y="147828"/>
                  </a:moveTo>
                  <a:cubicBezTo>
                    <a:pt x="0" y="66167"/>
                    <a:pt x="66167" y="0"/>
                    <a:pt x="147828" y="0"/>
                  </a:cubicBezTo>
                  <a:lnTo>
                    <a:pt x="644271" y="0"/>
                  </a:lnTo>
                  <a:cubicBezTo>
                    <a:pt x="725932" y="0"/>
                    <a:pt x="792099" y="66167"/>
                    <a:pt x="792099" y="147828"/>
                  </a:cubicBezTo>
                  <a:lnTo>
                    <a:pt x="792099" y="644271"/>
                  </a:lnTo>
                  <a:cubicBezTo>
                    <a:pt x="792099" y="725932"/>
                    <a:pt x="725932" y="792099"/>
                    <a:pt x="644271" y="792099"/>
                  </a:cubicBezTo>
                  <a:lnTo>
                    <a:pt x="147828" y="792099"/>
                  </a:lnTo>
                  <a:cubicBezTo>
                    <a:pt x="66167" y="792226"/>
                    <a:pt x="0" y="725932"/>
                    <a:pt x="0" y="644271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0"/>
              <a:ext cx="804799" cy="804926"/>
            </a:xfrm>
            <a:custGeom>
              <a:avLst/>
              <a:gdLst/>
              <a:ahLst/>
              <a:cxnLst/>
              <a:rect l="l" t="t" r="r" b="b"/>
              <a:pathLst>
                <a:path w="804799" h="804926">
                  <a:moveTo>
                    <a:pt x="0" y="154178"/>
                  </a:moveTo>
                  <a:cubicBezTo>
                    <a:pt x="0" y="69088"/>
                    <a:pt x="69088" y="0"/>
                    <a:pt x="154178" y="0"/>
                  </a:cubicBezTo>
                  <a:lnTo>
                    <a:pt x="650621" y="0"/>
                  </a:lnTo>
                  <a:lnTo>
                    <a:pt x="650621" y="6350"/>
                  </a:lnTo>
                  <a:lnTo>
                    <a:pt x="650621" y="0"/>
                  </a:lnTo>
                  <a:cubicBezTo>
                    <a:pt x="735838" y="0"/>
                    <a:pt x="804799" y="69088"/>
                    <a:pt x="804799" y="154178"/>
                  </a:cubicBezTo>
                  <a:lnTo>
                    <a:pt x="798449" y="154178"/>
                  </a:lnTo>
                  <a:lnTo>
                    <a:pt x="804799" y="154178"/>
                  </a:lnTo>
                  <a:lnTo>
                    <a:pt x="804799" y="650621"/>
                  </a:lnTo>
                  <a:lnTo>
                    <a:pt x="798449" y="650621"/>
                  </a:lnTo>
                  <a:lnTo>
                    <a:pt x="804799" y="650621"/>
                  </a:lnTo>
                  <a:cubicBezTo>
                    <a:pt x="804799" y="735838"/>
                    <a:pt x="735711" y="804799"/>
                    <a:pt x="650621" y="804799"/>
                  </a:cubicBezTo>
                  <a:lnTo>
                    <a:pt x="650621" y="798449"/>
                  </a:lnTo>
                  <a:lnTo>
                    <a:pt x="650621" y="804799"/>
                  </a:lnTo>
                  <a:lnTo>
                    <a:pt x="154178" y="804799"/>
                  </a:lnTo>
                  <a:lnTo>
                    <a:pt x="154178" y="798449"/>
                  </a:lnTo>
                  <a:lnTo>
                    <a:pt x="154178" y="804799"/>
                  </a:lnTo>
                  <a:cubicBezTo>
                    <a:pt x="69088" y="804926"/>
                    <a:pt x="0" y="735838"/>
                    <a:pt x="0" y="650621"/>
                  </a:cubicBezTo>
                  <a:lnTo>
                    <a:pt x="0" y="154178"/>
                  </a:lnTo>
                  <a:lnTo>
                    <a:pt x="6350" y="154178"/>
                  </a:lnTo>
                  <a:lnTo>
                    <a:pt x="0" y="154178"/>
                  </a:lnTo>
                  <a:moveTo>
                    <a:pt x="12700" y="154178"/>
                  </a:moveTo>
                  <a:lnTo>
                    <a:pt x="12700" y="650621"/>
                  </a:lnTo>
                  <a:lnTo>
                    <a:pt x="6350" y="650621"/>
                  </a:lnTo>
                  <a:lnTo>
                    <a:pt x="12700" y="650621"/>
                  </a:lnTo>
                  <a:cubicBezTo>
                    <a:pt x="12700" y="728726"/>
                    <a:pt x="76073" y="792099"/>
                    <a:pt x="154178" y="792099"/>
                  </a:cubicBezTo>
                  <a:lnTo>
                    <a:pt x="650621" y="792099"/>
                  </a:lnTo>
                  <a:cubicBezTo>
                    <a:pt x="728726" y="792099"/>
                    <a:pt x="792099" y="728726"/>
                    <a:pt x="792099" y="650621"/>
                  </a:cubicBezTo>
                  <a:lnTo>
                    <a:pt x="792099" y="154178"/>
                  </a:lnTo>
                  <a:cubicBezTo>
                    <a:pt x="792226" y="76073"/>
                    <a:pt x="728853" y="12700"/>
                    <a:pt x="650621" y="12700"/>
                  </a:cubicBezTo>
                  <a:lnTo>
                    <a:pt x="154178" y="12700"/>
                  </a:lnTo>
                  <a:lnTo>
                    <a:pt x="154178" y="6350"/>
                  </a:lnTo>
                  <a:lnTo>
                    <a:pt x="154178" y="12700"/>
                  </a:lnTo>
                  <a:cubicBezTo>
                    <a:pt x="76073" y="12700"/>
                    <a:pt x="12700" y="76073"/>
                    <a:pt x="12700" y="154178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231850" y="3651498"/>
            <a:ext cx="176659" cy="338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772519" y="3443287"/>
            <a:ext cx="3300710" cy="431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 Preparation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772519" y="3947518"/>
            <a:ext cx="7733259" cy="508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Import, clean, and select relevant columns from the dataset.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588740" y="5563492"/>
            <a:ext cx="924222" cy="28575"/>
            <a:chOff x="0" y="0"/>
            <a:chExt cx="1232297" cy="381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32281" cy="38100"/>
            </a:xfrm>
            <a:custGeom>
              <a:avLst/>
              <a:gdLst/>
              <a:ahLst/>
              <a:cxnLst/>
              <a:rect l="l" t="t" r="r" b="b"/>
              <a:pathLst>
                <a:path w="1232281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213231" y="0"/>
                  </a:lnTo>
                  <a:cubicBezTo>
                    <a:pt x="1223772" y="0"/>
                    <a:pt x="1232281" y="8509"/>
                    <a:pt x="1232281" y="19050"/>
                  </a:cubicBezTo>
                  <a:cubicBezTo>
                    <a:pt x="1232281" y="29591"/>
                    <a:pt x="1223772" y="38100"/>
                    <a:pt x="121323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18431" y="5275958"/>
            <a:ext cx="603648" cy="603647"/>
            <a:chOff x="0" y="0"/>
            <a:chExt cx="804863" cy="80486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792099" cy="792226"/>
            </a:xfrm>
            <a:custGeom>
              <a:avLst/>
              <a:gdLst/>
              <a:ahLst/>
              <a:cxnLst/>
              <a:rect l="l" t="t" r="r" b="b"/>
              <a:pathLst>
                <a:path w="792099" h="792226">
                  <a:moveTo>
                    <a:pt x="0" y="147828"/>
                  </a:moveTo>
                  <a:cubicBezTo>
                    <a:pt x="0" y="66167"/>
                    <a:pt x="66167" y="0"/>
                    <a:pt x="147828" y="0"/>
                  </a:cubicBezTo>
                  <a:lnTo>
                    <a:pt x="644271" y="0"/>
                  </a:lnTo>
                  <a:cubicBezTo>
                    <a:pt x="725932" y="0"/>
                    <a:pt x="792099" y="66167"/>
                    <a:pt x="792099" y="147828"/>
                  </a:cubicBezTo>
                  <a:lnTo>
                    <a:pt x="792099" y="644271"/>
                  </a:lnTo>
                  <a:cubicBezTo>
                    <a:pt x="792099" y="725932"/>
                    <a:pt x="725932" y="792099"/>
                    <a:pt x="644271" y="792099"/>
                  </a:cubicBezTo>
                  <a:lnTo>
                    <a:pt x="147828" y="792099"/>
                  </a:lnTo>
                  <a:cubicBezTo>
                    <a:pt x="66167" y="792226"/>
                    <a:pt x="0" y="725932"/>
                    <a:pt x="0" y="644271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0"/>
              <a:ext cx="804799" cy="804926"/>
            </a:xfrm>
            <a:custGeom>
              <a:avLst/>
              <a:gdLst/>
              <a:ahLst/>
              <a:cxnLst/>
              <a:rect l="l" t="t" r="r" b="b"/>
              <a:pathLst>
                <a:path w="804799" h="804926">
                  <a:moveTo>
                    <a:pt x="0" y="154178"/>
                  </a:moveTo>
                  <a:cubicBezTo>
                    <a:pt x="0" y="69088"/>
                    <a:pt x="69088" y="0"/>
                    <a:pt x="154178" y="0"/>
                  </a:cubicBezTo>
                  <a:lnTo>
                    <a:pt x="650621" y="0"/>
                  </a:lnTo>
                  <a:lnTo>
                    <a:pt x="650621" y="6350"/>
                  </a:lnTo>
                  <a:lnTo>
                    <a:pt x="650621" y="0"/>
                  </a:lnTo>
                  <a:cubicBezTo>
                    <a:pt x="735838" y="0"/>
                    <a:pt x="804799" y="69088"/>
                    <a:pt x="804799" y="154178"/>
                  </a:cubicBezTo>
                  <a:lnTo>
                    <a:pt x="798449" y="154178"/>
                  </a:lnTo>
                  <a:lnTo>
                    <a:pt x="804799" y="154178"/>
                  </a:lnTo>
                  <a:lnTo>
                    <a:pt x="804799" y="650621"/>
                  </a:lnTo>
                  <a:lnTo>
                    <a:pt x="798449" y="650621"/>
                  </a:lnTo>
                  <a:lnTo>
                    <a:pt x="804799" y="650621"/>
                  </a:lnTo>
                  <a:cubicBezTo>
                    <a:pt x="804799" y="735838"/>
                    <a:pt x="735711" y="804799"/>
                    <a:pt x="650621" y="804799"/>
                  </a:cubicBezTo>
                  <a:lnTo>
                    <a:pt x="650621" y="798449"/>
                  </a:lnTo>
                  <a:lnTo>
                    <a:pt x="650621" y="804799"/>
                  </a:lnTo>
                  <a:lnTo>
                    <a:pt x="154178" y="804799"/>
                  </a:lnTo>
                  <a:lnTo>
                    <a:pt x="154178" y="798449"/>
                  </a:lnTo>
                  <a:lnTo>
                    <a:pt x="154178" y="804799"/>
                  </a:lnTo>
                  <a:cubicBezTo>
                    <a:pt x="69088" y="804926"/>
                    <a:pt x="0" y="735838"/>
                    <a:pt x="0" y="650621"/>
                  </a:cubicBezTo>
                  <a:lnTo>
                    <a:pt x="0" y="154178"/>
                  </a:lnTo>
                  <a:lnTo>
                    <a:pt x="6350" y="154178"/>
                  </a:lnTo>
                  <a:lnTo>
                    <a:pt x="0" y="154178"/>
                  </a:lnTo>
                  <a:moveTo>
                    <a:pt x="12700" y="154178"/>
                  </a:moveTo>
                  <a:lnTo>
                    <a:pt x="12700" y="650621"/>
                  </a:lnTo>
                  <a:lnTo>
                    <a:pt x="6350" y="650621"/>
                  </a:lnTo>
                  <a:lnTo>
                    <a:pt x="12700" y="650621"/>
                  </a:lnTo>
                  <a:cubicBezTo>
                    <a:pt x="12700" y="728726"/>
                    <a:pt x="76073" y="792099"/>
                    <a:pt x="154178" y="792099"/>
                  </a:cubicBezTo>
                  <a:lnTo>
                    <a:pt x="650621" y="792099"/>
                  </a:lnTo>
                  <a:cubicBezTo>
                    <a:pt x="728726" y="792099"/>
                    <a:pt x="792099" y="728726"/>
                    <a:pt x="792099" y="650621"/>
                  </a:cubicBezTo>
                  <a:lnTo>
                    <a:pt x="792099" y="154178"/>
                  </a:lnTo>
                  <a:cubicBezTo>
                    <a:pt x="792226" y="76073"/>
                    <a:pt x="728853" y="12700"/>
                    <a:pt x="650621" y="12700"/>
                  </a:cubicBezTo>
                  <a:lnTo>
                    <a:pt x="154178" y="12700"/>
                  </a:lnTo>
                  <a:lnTo>
                    <a:pt x="154178" y="6350"/>
                  </a:lnTo>
                  <a:lnTo>
                    <a:pt x="154178" y="12700"/>
                  </a:lnTo>
                  <a:cubicBezTo>
                    <a:pt x="76073" y="12700"/>
                    <a:pt x="12700" y="76073"/>
                    <a:pt x="12700" y="154178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198215" y="5436840"/>
            <a:ext cx="244079" cy="338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772519" y="5228630"/>
            <a:ext cx="3300710" cy="431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Feature Selection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772519" y="5732860"/>
            <a:ext cx="7733259" cy="93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Focus on temperature and precipitation as the key variables for analysis.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588740" y="7771210"/>
            <a:ext cx="924222" cy="28575"/>
            <a:chOff x="0" y="0"/>
            <a:chExt cx="1232297" cy="381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232281" cy="38100"/>
            </a:xfrm>
            <a:custGeom>
              <a:avLst/>
              <a:gdLst/>
              <a:ahLst/>
              <a:cxnLst/>
              <a:rect l="l" t="t" r="r" b="b"/>
              <a:pathLst>
                <a:path w="1232281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213231" y="0"/>
                  </a:lnTo>
                  <a:cubicBezTo>
                    <a:pt x="1223772" y="0"/>
                    <a:pt x="1232281" y="8509"/>
                    <a:pt x="1232281" y="19050"/>
                  </a:cubicBezTo>
                  <a:cubicBezTo>
                    <a:pt x="1232281" y="29591"/>
                    <a:pt x="1223772" y="38100"/>
                    <a:pt x="1213231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18431" y="7483674"/>
            <a:ext cx="603648" cy="603647"/>
            <a:chOff x="0" y="0"/>
            <a:chExt cx="804863" cy="804863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792099" cy="792226"/>
            </a:xfrm>
            <a:custGeom>
              <a:avLst/>
              <a:gdLst/>
              <a:ahLst/>
              <a:cxnLst/>
              <a:rect l="l" t="t" r="r" b="b"/>
              <a:pathLst>
                <a:path w="792099" h="792226">
                  <a:moveTo>
                    <a:pt x="0" y="147828"/>
                  </a:moveTo>
                  <a:cubicBezTo>
                    <a:pt x="0" y="66167"/>
                    <a:pt x="66167" y="0"/>
                    <a:pt x="147828" y="0"/>
                  </a:cubicBezTo>
                  <a:lnTo>
                    <a:pt x="644271" y="0"/>
                  </a:lnTo>
                  <a:cubicBezTo>
                    <a:pt x="725932" y="0"/>
                    <a:pt x="792099" y="66167"/>
                    <a:pt x="792099" y="147828"/>
                  </a:cubicBezTo>
                  <a:lnTo>
                    <a:pt x="792099" y="644271"/>
                  </a:lnTo>
                  <a:cubicBezTo>
                    <a:pt x="792099" y="725932"/>
                    <a:pt x="725932" y="792099"/>
                    <a:pt x="644271" y="792099"/>
                  </a:cubicBezTo>
                  <a:lnTo>
                    <a:pt x="147828" y="792099"/>
                  </a:lnTo>
                  <a:cubicBezTo>
                    <a:pt x="66167" y="792226"/>
                    <a:pt x="0" y="725932"/>
                    <a:pt x="0" y="644271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0"/>
              <a:ext cx="804799" cy="804926"/>
            </a:xfrm>
            <a:custGeom>
              <a:avLst/>
              <a:gdLst/>
              <a:ahLst/>
              <a:cxnLst/>
              <a:rect l="l" t="t" r="r" b="b"/>
              <a:pathLst>
                <a:path w="804799" h="804926">
                  <a:moveTo>
                    <a:pt x="0" y="154178"/>
                  </a:moveTo>
                  <a:cubicBezTo>
                    <a:pt x="0" y="69088"/>
                    <a:pt x="69088" y="0"/>
                    <a:pt x="154178" y="0"/>
                  </a:cubicBezTo>
                  <a:lnTo>
                    <a:pt x="650621" y="0"/>
                  </a:lnTo>
                  <a:lnTo>
                    <a:pt x="650621" y="6350"/>
                  </a:lnTo>
                  <a:lnTo>
                    <a:pt x="650621" y="0"/>
                  </a:lnTo>
                  <a:cubicBezTo>
                    <a:pt x="735838" y="0"/>
                    <a:pt x="804799" y="69088"/>
                    <a:pt x="804799" y="154178"/>
                  </a:cubicBezTo>
                  <a:lnTo>
                    <a:pt x="798449" y="154178"/>
                  </a:lnTo>
                  <a:lnTo>
                    <a:pt x="804799" y="154178"/>
                  </a:lnTo>
                  <a:lnTo>
                    <a:pt x="804799" y="650621"/>
                  </a:lnTo>
                  <a:lnTo>
                    <a:pt x="798449" y="650621"/>
                  </a:lnTo>
                  <a:lnTo>
                    <a:pt x="804799" y="650621"/>
                  </a:lnTo>
                  <a:cubicBezTo>
                    <a:pt x="804799" y="735838"/>
                    <a:pt x="735711" y="804799"/>
                    <a:pt x="650621" y="804799"/>
                  </a:cubicBezTo>
                  <a:lnTo>
                    <a:pt x="650621" y="798449"/>
                  </a:lnTo>
                  <a:lnTo>
                    <a:pt x="650621" y="804799"/>
                  </a:lnTo>
                  <a:lnTo>
                    <a:pt x="154178" y="804799"/>
                  </a:lnTo>
                  <a:lnTo>
                    <a:pt x="154178" y="798449"/>
                  </a:lnTo>
                  <a:lnTo>
                    <a:pt x="154178" y="804799"/>
                  </a:lnTo>
                  <a:cubicBezTo>
                    <a:pt x="69088" y="804926"/>
                    <a:pt x="0" y="735838"/>
                    <a:pt x="0" y="650621"/>
                  </a:cubicBezTo>
                  <a:lnTo>
                    <a:pt x="0" y="154178"/>
                  </a:lnTo>
                  <a:lnTo>
                    <a:pt x="6350" y="154178"/>
                  </a:lnTo>
                  <a:lnTo>
                    <a:pt x="0" y="154178"/>
                  </a:lnTo>
                  <a:moveTo>
                    <a:pt x="12700" y="154178"/>
                  </a:moveTo>
                  <a:lnTo>
                    <a:pt x="12700" y="650621"/>
                  </a:lnTo>
                  <a:lnTo>
                    <a:pt x="6350" y="650621"/>
                  </a:lnTo>
                  <a:lnTo>
                    <a:pt x="12700" y="650621"/>
                  </a:lnTo>
                  <a:cubicBezTo>
                    <a:pt x="12700" y="728726"/>
                    <a:pt x="76073" y="792099"/>
                    <a:pt x="154178" y="792099"/>
                  </a:cubicBezTo>
                  <a:lnTo>
                    <a:pt x="650621" y="792099"/>
                  </a:lnTo>
                  <a:cubicBezTo>
                    <a:pt x="728726" y="792099"/>
                    <a:pt x="792099" y="728726"/>
                    <a:pt x="792099" y="650621"/>
                  </a:cubicBezTo>
                  <a:lnTo>
                    <a:pt x="792099" y="154178"/>
                  </a:lnTo>
                  <a:cubicBezTo>
                    <a:pt x="792226" y="76073"/>
                    <a:pt x="728853" y="12700"/>
                    <a:pt x="650621" y="12700"/>
                  </a:cubicBezTo>
                  <a:lnTo>
                    <a:pt x="154178" y="12700"/>
                  </a:lnTo>
                  <a:lnTo>
                    <a:pt x="154178" y="6350"/>
                  </a:lnTo>
                  <a:lnTo>
                    <a:pt x="154178" y="12700"/>
                  </a:lnTo>
                  <a:cubicBezTo>
                    <a:pt x="76073" y="12700"/>
                    <a:pt x="12700" y="76073"/>
                    <a:pt x="12700" y="154178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198215" y="7644556"/>
            <a:ext cx="244079" cy="338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3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772519" y="7436346"/>
            <a:ext cx="3541365" cy="431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 Transformation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772519" y="7940576"/>
            <a:ext cx="7733259" cy="93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Aggregate and normalize the data to facilitate effective modeling.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92238" y="2437954"/>
            <a:ext cx="7479209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Model Development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87475" y="4292204"/>
            <a:ext cx="4590604" cy="2079351"/>
            <a:chOff x="0" y="0"/>
            <a:chExt cx="6120805" cy="2772468"/>
          </a:xfrm>
        </p:grpSpPr>
        <p:sp>
          <p:nvSpPr>
            <p:cNvPr id="7" name="Freeform 7"/>
            <p:cNvSpPr/>
            <p:nvPr/>
          </p:nvSpPr>
          <p:spPr>
            <a:xfrm>
              <a:off x="6350" y="6240"/>
              <a:ext cx="6108065" cy="2759979"/>
            </a:xfrm>
            <a:custGeom>
              <a:avLst/>
              <a:gdLst/>
              <a:ahLst/>
              <a:cxnLst/>
              <a:rect l="l" t="t" r="r" b="b"/>
              <a:pathLst>
                <a:path w="6108065" h="2759979">
                  <a:moveTo>
                    <a:pt x="0" y="156009"/>
                  </a:moveTo>
                  <a:cubicBezTo>
                    <a:pt x="0" y="69892"/>
                    <a:pt x="71247" y="0"/>
                    <a:pt x="159131" y="0"/>
                  </a:cubicBezTo>
                  <a:lnTo>
                    <a:pt x="5948934" y="0"/>
                  </a:lnTo>
                  <a:cubicBezTo>
                    <a:pt x="6036818" y="0"/>
                    <a:pt x="6108065" y="69892"/>
                    <a:pt x="6108065" y="156009"/>
                  </a:cubicBezTo>
                  <a:lnTo>
                    <a:pt x="6108065" y="2603971"/>
                  </a:lnTo>
                  <a:cubicBezTo>
                    <a:pt x="6108065" y="2690212"/>
                    <a:pt x="6036818" y="2759980"/>
                    <a:pt x="5948934" y="2759980"/>
                  </a:cubicBezTo>
                  <a:lnTo>
                    <a:pt x="159131" y="2759980"/>
                  </a:lnTo>
                  <a:cubicBezTo>
                    <a:pt x="71247" y="2759980"/>
                    <a:pt x="0" y="2690087"/>
                    <a:pt x="0" y="2603971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0" y="0"/>
              <a:ext cx="6120765" cy="2772460"/>
            </a:xfrm>
            <a:custGeom>
              <a:avLst/>
              <a:gdLst/>
              <a:ahLst/>
              <a:cxnLst/>
              <a:rect l="l" t="t" r="r" b="b"/>
              <a:pathLst>
                <a:path w="6120765" h="2772460">
                  <a:moveTo>
                    <a:pt x="0" y="162249"/>
                  </a:moveTo>
                  <a:cubicBezTo>
                    <a:pt x="0" y="72638"/>
                    <a:pt x="74168" y="0"/>
                    <a:pt x="165481" y="0"/>
                  </a:cubicBezTo>
                  <a:lnTo>
                    <a:pt x="5955284" y="0"/>
                  </a:lnTo>
                  <a:lnTo>
                    <a:pt x="5955284" y="6240"/>
                  </a:lnTo>
                  <a:lnTo>
                    <a:pt x="5955284" y="0"/>
                  </a:lnTo>
                  <a:cubicBezTo>
                    <a:pt x="6046724" y="0"/>
                    <a:pt x="6120765" y="72638"/>
                    <a:pt x="6120765" y="162249"/>
                  </a:cubicBezTo>
                  <a:lnTo>
                    <a:pt x="6114415" y="162249"/>
                  </a:lnTo>
                  <a:lnTo>
                    <a:pt x="6120765" y="162249"/>
                  </a:lnTo>
                  <a:lnTo>
                    <a:pt x="6120765" y="2610211"/>
                  </a:lnTo>
                  <a:lnTo>
                    <a:pt x="6114415" y="2610211"/>
                  </a:lnTo>
                  <a:lnTo>
                    <a:pt x="6120765" y="2610211"/>
                  </a:lnTo>
                  <a:cubicBezTo>
                    <a:pt x="6120765" y="2699822"/>
                    <a:pt x="6046597" y="2772460"/>
                    <a:pt x="5955284" y="2772460"/>
                  </a:cubicBezTo>
                  <a:lnTo>
                    <a:pt x="5955284" y="2766220"/>
                  </a:lnTo>
                  <a:lnTo>
                    <a:pt x="5955284" y="2772460"/>
                  </a:lnTo>
                  <a:lnTo>
                    <a:pt x="165481" y="2772460"/>
                  </a:lnTo>
                  <a:lnTo>
                    <a:pt x="165481" y="2766220"/>
                  </a:lnTo>
                  <a:lnTo>
                    <a:pt x="165481" y="2772460"/>
                  </a:lnTo>
                  <a:cubicBezTo>
                    <a:pt x="74041" y="2772460"/>
                    <a:pt x="0" y="2699822"/>
                    <a:pt x="0" y="2610211"/>
                  </a:cubicBezTo>
                  <a:lnTo>
                    <a:pt x="0" y="162249"/>
                  </a:lnTo>
                  <a:lnTo>
                    <a:pt x="6350" y="162249"/>
                  </a:lnTo>
                  <a:lnTo>
                    <a:pt x="0" y="162249"/>
                  </a:lnTo>
                  <a:moveTo>
                    <a:pt x="12700" y="162249"/>
                  </a:moveTo>
                  <a:lnTo>
                    <a:pt x="12700" y="2610211"/>
                  </a:lnTo>
                  <a:lnTo>
                    <a:pt x="6350" y="2610211"/>
                  </a:lnTo>
                  <a:lnTo>
                    <a:pt x="12700" y="2610211"/>
                  </a:lnTo>
                  <a:cubicBezTo>
                    <a:pt x="12700" y="2692958"/>
                    <a:pt x="81153" y="2759979"/>
                    <a:pt x="165481" y="2759979"/>
                  </a:cubicBezTo>
                  <a:lnTo>
                    <a:pt x="5955284" y="2759979"/>
                  </a:lnTo>
                  <a:cubicBezTo>
                    <a:pt x="6039739" y="2759979"/>
                    <a:pt x="6108065" y="2692833"/>
                    <a:pt x="6108065" y="2610211"/>
                  </a:cubicBezTo>
                  <a:lnTo>
                    <a:pt x="6108065" y="162249"/>
                  </a:lnTo>
                  <a:cubicBezTo>
                    <a:pt x="6108065" y="79502"/>
                    <a:pt x="6039612" y="12481"/>
                    <a:pt x="5955284" y="12481"/>
                  </a:cubicBezTo>
                  <a:lnTo>
                    <a:pt x="165481" y="12481"/>
                  </a:lnTo>
                  <a:lnTo>
                    <a:pt x="165481" y="6240"/>
                  </a:lnTo>
                  <a:lnTo>
                    <a:pt x="165481" y="12481"/>
                  </a:lnTo>
                  <a:cubicBezTo>
                    <a:pt x="81153" y="12481"/>
                    <a:pt x="12700" y="79627"/>
                    <a:pt x="12700" y="162249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85280" y="4459139"/>
            <a:ext cx="3544044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Model Used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85280" y="4976738"/>
            <a:ext cx="3994994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Linear Regression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5852071" y="4255665"/>
            <a:ext cx="4590604" cy="2115890"/>
            <a:chOff x="0" y="0"/>
            <a:chExt cx="6120805" cy="2821187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6108065" cy="2808478"/>
            </a:xfrm>
            <a:custGeom>
              <a:avLst/>
              <a:gdLst/>
              <a:ahLst/>
              <a:cxnLst/>
              <a:rect l="l" t="t" r="r" b="b"/>
              <a:pathLst>
                <a:path w="6108065" h="2808478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5948934" y="0"/>
                  </a:lnTo>
                  <a:cubicBezTo>
                    <a:pt x="6036818" y="0"/>
                    <a:pt x="6108065" y="71120"/>
                    <a:pt x="6108065" y="158750"/>
                  </a:cubicBezTo>
                  <a:lnTo>
                    <a:pt x="6108065" y="2649728"/>
                  </a:lnTo>
                  <a:cubicBezTo>
                    <a:pt x="6108065" y="2737485"/>
                    <a:pt x="6036818" y="2808478"/>
                    <a:pt x="5948934" y="2808478"/>
                  </a:cubicBezTo>
                  <a:lnTo>
                    <a:pt x="159131" y="2808478"/>
                  </a:lnTo>
                  <a:cubicBezTo>
                    <a:pt x="71247" y="2808478"/>
                    <a:pt x="0" y="2737358"/>
                    <a:pt x="0" y="2649728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0"/>
              <a:ext cx="6120765" cy="2821178"/>
            </a:xfrm>
            <a:custGeom>
              <a:avLst/>
              <a:gdLst/>
              <a:ahLst/>
              <a:cxnLst/>
              <a:rect l="l" t="t" r="r" b="b"/>
              <a:pathLst>
                <a:path w="6120765" h="2821178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5955284" y="0"/>
                  </a:lnTo>
                  <a:lnTo>
                    <a:pt x="5955284" y="6350"/>
                  </a:lnTo>
                  <a:lnTo>
                    <a:pt x="5955284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2656078"/>
                  </a:lnTo>
                  <a:lnTo>
                    <a:pt x="6114415" y="2656078"/>
                  </a:lnTo>
                  <a:lnTo>
                    <a:pt x="6120765" y="2656078"/>
                  </a:lnTo>
                  <a:cubicBezTo>
                    <a:pt x="6120765" y="2747264"/>
                    <a:pt x="6046597" y="2821178"/>
                    <a:pt x="5955284" y="2821178"/>
                  </a:cubicBezTo>
                  <a:lnTo>
                    <a:pt x="5955284" y="2814828"/>
                  </a:lnTo>
                  <a:lnTo>
                    <a:pt x="5955284" y="2821178"/>
                  </a:lnTo>
                  <a:lnTo>
                    <a:pt x="165481" y="2821178"/>
                  </a:lnTo>
                  <a:lnTo>
                    <a:pt x="165481" y="2814828"/>
                  </a:lnTo>
                  <a:lnTo>
                    <a:pt x="165481" y="2821178"/>
                  </a:lnTo>
                  <a:cubicBezTo>
                    <a:pt x="74041" y="2821178"/>
                    <a:pt x="0" y="2747264"/>
                    <a:pt x="0" y="265607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656078"/>
                  </a:lnTo>
                  <a:lnTo>
                    <a:pt x="6350" y="2656078"/>
                  </a:lnTo>
                  <a:lnTo>
                    <a:pt x="12700" y="2656078"/>
                  </a:lnTo>
                  <a:cubicBezTo>
                    <a:pt x="12700" y="2740279"/>
                    <a:pt x="81153" y="2808478"/>
                    <a:pt x="165481" y="2808478"/>
                  </a:cubicBezTo>
                  <a:lnTo>
                    <a:pt x="5955284" y="2808478"/>
                  </a:lnTo>
                  <a:cubicBezTo>
                    <a:pt x="6039739" y="2808478"/>
                    <a:pt x="6108065" y="2740152"/>
                    <a:pt x="6108065" y="2656078"/>
                  </a:cubicBezTo>
                  <a:lnTo>
                    <a:pt x="6108065" y="165100"/>
                  </a:lnTo>
                  <a:cubicBezTo>
                    <a:pt x="6108065" y="80899"/>
                    <a:pt x="6039612" y="12700"/>
                    <a:pt x="5955284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6149876" y="4427389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Target Variable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149876" y="4976738"/>
            <a:ext cx="3994994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Rainfall prediction using temperature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87475" y="6620545"/>
            <a:ext cx="9455051" cy="1662261"/>
            <a:chOff x="0" y="0"/>
            <a:chExt cx="12606735" cy="2216348"/>
          </a:xfrm>
        </p:grpSpPr>
        <p:sp>
          <p:nvSpPr>
            <p:cNvPr id="17" name="Freeform 17"/>
            <p:cNvSpPr/>
            <p:nvPr/>
          </p:nvSpPr>
          <p:spPr>
            <a:xfrm>
              <a:off x="6350" y="6350"/>
              <a:ext cx="12594082" cy="2203577"/>
            </a:xfrm>
            <a:custGeom>
              <a:avLst/>
              <a:gdLst/>
              <a:ahLst/>
              <a:cxnLst/>
              <a:rect l="l" t="t" r="r" b="b"/>
              <a:pathLst>
                <a:path w="12594082" h="2203577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2434570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044827"/>
                  </a:lnTo>
                  <a:cubicBezTo>
                    <a:pt x="12594082" y="2132457"/>
                    <a:pt x="12522708" y="2203577"/>
                    <a:pt x="12434570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0" y="0"/>
              <a:ext cx="12606782" cy="2216277"/>
            </a:xfrm>
            <a:custGeom>
              <a:avLst/>
              <a:gdLst/>
              <a:ahLst/>
              <a:cxnLst/>
              <a:rect l="l" t="t" r="r" b="b"/>
              <a:pathLst>
                <a:path w="12606782" h="2216277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2440920" y="0"/>
                  </a:lnTo>
                  <a:lnTo>
                    <a:pt x="12440920" y="6350"/>
                  </a:lnTo>
                  <a:lnTo>
                    <a:pt x="12440920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051177"/>
                  </a:lnTo>
                  <a:lnTo>
                    <a:pt x="12600432" y="2051177"/>
                  </a:lnTo>
                  <a:lnTo>
                    <a:pt x="12606782" y="2051177"/>
                  </a:lnTo>
                  <a:cubicBezTo>
                    <a:pt x="12606782" y="2142363"/>
                    <a:pt x="12532487" y="2216277"/>
                    <a:pt x="12440920" y="2216277"/>
                  </a:cubicBezTo>
                  <a:lnTo>
                    <a:pt x="12440920" y="2209927"/>
                  </a:lnTo>
                  <a:lnTo>
                    <a:pt x="12440920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2440920" y="2203577"/>
                  </a:lnTo>
                  <a:cubicBezTo>
                    <a:pt x="12525501" y="2203577"/>
                    <a:pt x="12594082" y="2135251"/>
                    <a:pt x="12594082" y="2051177"/>
                  </a:cubicBezTo>
                  <a:lnTo>
                    <a:pt x="12594082" y="165100"/>
                  </a:lnTo>
                  <a:cubicBezTo>
                    <a:pt x="12594082" y="80899"/>
                    <a:pt x="12525501" y="12700"/>
                    <a:pt x="12440920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285280" y="6611690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 Split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85280" y="7149853"/>
            <a:ext cx="8859441" cy="54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Train-test split for model validation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22" name="Freeform 22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7845475" y="1000125"/>
            <a:ext cx="7738616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Experimental Results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845475" y="2794288"/>
            <a:ext cx="647402" cy="647403"/>
            <a:chOff x="0" y="0"/>
            <a:chExt cx="863203" cy="863203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074298" y="2851438"/>
            <a:ext cx="189756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71632" y="275767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Model Evaluation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55992" y="3646370"/>
            <a:ext cx="3659684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Metric: Mean Squared Error (MSE)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579102" y="2776727"/>
            <a:ext cx="647402" cy="647403"/>
            <a:chOff x="0" y="0"/>
            <a:chExt cx="863203" cy="863203"/>
          </a:xfrm>
        </p:grpSpPr>
        <p:sp>
          <p:nvSpPr>
            <p:cNvPr id="14" name="Freeform 14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7EDD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DDD3B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2771835" y="2944903"/>
            <a:ext cx="261938" cy="368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493205" y="2757677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Visualization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435385" y="3646370"/>
            <a:ext cx="3659684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Plot of actual vs. predicted rainfall values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7620894" y="4963351"/>
            <a:ext cx="5150941" cy="3183434"/>
            <a:chOff x="0" y="0"/>
            <a:chExt cx="6867921" cy="4244579"/>
          </a:xfrm>
        </p:grpSpPr>
        <p:sp>
          <p:nvSpPr>
            <p:cNvPr id="20" name="Freeform 20" descr="preencoded.png"/>
            <p:cNvSpPr/>
            <p:nvPr/>
          </p:nvSpPr>
          <p:spPr>
            <a:xfrm>
              <a:off x="0" y="0"/>
              <a:ext cx="6867906" cy="4244594"/>
            </a:xfrm>
            <a:custGeom>
              <a:avLst/>
              <a:gdLst/>
              <a:ahLst/>
              <a:cxnLst/>
              <a:rect l="l" t="t" r="r" b="b"/>
              <a:pathLst>
                <a:path w="6867906" h="4244594">
                  <a:moveTo>
                    <a:pt x="0" y="0"/>
                  </a:moveTo>
                  <a:lnTo>
                    <a:pt x="6867906" y="0"/>
                  </a:lnTo>
                  <a:lnTo>
                    <a:pt x="6867906" y="4244594"/>
                  </a:lnTo>
                  <a:lnTo>
                    <a:pt x="0" y="42445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52" r="-5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902804" y="4963202"/>
            <a:ext cx="5151090" cy="3183583"/>
            <a:chOff x="0" y="0"/>
            <a:chExt cx="6868120" cy="4244777"/>
          </a:xfrm>
        </p:grpSpPr>
        <p:sp>
          <p:nvSpPr>
            <p:cNvPr id="22" name="Freeform 22" descr="preencoded.png"/>
            <p:cNvSpPr/>
            <p:nvPr/>
          </p:nvSpPr>
          <p:spPr>
            <a:xfrm>
              <a:off x="0" y="0"/>
              <a:ext cx="6868160" cy="4244721"/>
            </a:xfrm>
            <a:custGeom>
              <a:avLst/>
              <a:gdLst/>
              <a:ahLst/>
              <a:cxnLst/>
              <a:rect l="l" t="t" r="r" b="b"/>
              <a:pathLst>
                <a:path w="6868160" h="4244721">
                  <a:moveTo>
                    <a:pt x="0" y="0"/>
                  </a:moveTo>
                  <a:lnTo>
                    <a:pt x="6868160" y="0"/>
                  </a:lnTo>
                  <a:lnTo>
                    <a:pt x="6868160" y="4244721"/>
                  </a:lnTo>
                  <a:lnTo>
                    <a:pt x="0" y="42447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53" r="-53" b="-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8074298" y="8423010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Actual Rainfall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902804" y="8442060"/>
            <a:ext cx="3544044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6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Predicted Rainfall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40368" y="3796159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Conclusions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4977408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Findings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627638"/>
            <a:ext cx="780588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Observed relationship between temperature and rainfall, with insights on climate variability impacts.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105980" y="7164154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Model Accuracy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99401" y="7904441"/>
            <a:ext cx="780588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Evaluated the performance of the linear regression model and discussed its limitations.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0" y="0"/>
            <a:ext cx="18288000" cy="3411439"/>
            <a:chOff x="0" y="0"/>
            <a:chExt cx="24384000" cy="4548585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24384000" cy="4548632"/>
            </a:xfrm>
            <a:custGeom>
              <a:avLst/>
              <a:gdLst/>
              <a:ahLst/>
              <a:cxnLst/>
              <a:rect l="l" t="t" r="r" b="b"/>
              <a:pathLst>
                <a:path w="24384000" h="4548632">
                  <a:moveTo>
                    <a:pt x="0" y="0"/>
                  </a:moveTo>
                  <a:lnTo>
                    <a:pt x="24384000" y="0"/>
                  </a:lnTo>
                  <a:lnTo>
                    <a:pt x="24384000" y="4548632"/>
                  </a:lnTo>
                  <a:lnTo>
                    <a:pt x="0" y="45486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1" r="-21" b="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302531" y="3626197"/>
            <a:ext cx="5150941" cy="3183434"/>
            <a:chOff x="0" y="0"/>
            <a:chExt cx="6867921" cy="4244579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6867906" cy="4244594"/>
            </a:xfrm>
            <a:custGeom>
              <a:avLst/>
              <a:gdLst/>
              <a:ahLst/>
              <a:cxnLst/>
              <a:rect l="l" t="t" r="r" b="b"/>
              <a:pathLst>
                <a:path w="6867906" h="4244594">
                  <a:moveTo>
                    <a:pt x="0" y="0"/>
                  </a:moveTo>
                  <a:lnTo>
                    <a:pt x="6867906" y="0"/>
                  </a:lnTo>
                  <a:lnTo>
                    <a:pt x="6867906" y="4244594"/>
                  </a:lnTo>
                  <a:lnTo>
                    <a:pt x="0" y="42445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52" r="-5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DF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7850237" y="2191196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Future Scope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7850237" y="3530948"/>
            <a:ext cx="1417588" cy="2268141"/>
          </a:xfrm>
          <a:custGeom>
            <a:avLst/>
            <a:gdLst/>
            <a:ahLst/>
            <a:cxnLst/>
            <a:rect l="l" t="t" r="r" b="b"/>
            <a:pathLst>
              <a:path w="1417588" h="2268141">
                <a:moveTo>
                  <a:pt x="0" y="0"/>
                </a:moveTo>
                <a:lnTo>
                  <a:pt x="1417588" y="0"/>
                </a:lnTo>
                <a:lnTo>
                  <a:pt x="1417588" y="2268141"/>
                </a:lnTo>
                <a:lnTo>
                  <a:pt x="0" y="22681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4" r="-8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9693028" y="3795415"/>
            <a:ext cx="3544044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Add Variables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93028" y="4332238"/>
            <a:ext cx="760273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Incorporate additional variables like humidity and wind speed to enhance the model's predictive power.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7850237" y="5799087"/>
            <a:ext cx="1417588" cy="2268141"/>
          </a:xfrm>
          <a:custGeom>
            <a:avLst/>
            <a:gdLst/>
            <a:ahLst/>
            <a:cxnLst/>
            <a:rect l="l" t="t" r="r" b="b"/>
            <a:pathLst>
              <a:path w="1417588" h="2268141">
                <a:moveTo>
                  <a:pt x="0" y="0"/>
                </a:moveTo>
                <a:lnTo>
                  <a:pt x="1417588" y="0"/>
                </a:lnTo>
                <a:lnTo>
                  <a:pt x="1417588" y="2268142"/>
                </a:lnTo>
                <a:lnTo>
                  <a:pt x="0" y="22681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4" r="-8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9693028" y="6063555"/>
            <a:ext cx="4733032" cy="461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Explore Advanced Models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693028" y="6600379"/>
            <a:ext cx="7602736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Experiment with more complex models, such as decision trees, random forests, and neural networks.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369</Words>
  <Application>Microsoft Macintosh PowerPoint</Application>
  <PresentationFormat>Custom</PresentationFormat>
  <Paragraphs>91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DM Sans</vt:lpstr>
      <vt:lpstr>Calibri</vt:lpstr>
      <vt:lpstr>Libre Baskerville</vt:lpstr>
      <vt:lpstr>Arial</vt:lpstr>
      <vt:lpstr>TT Rounds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ppt.pptx</dc:title>
  <cp:lastModifiedBy>Aman  Kumar</cp:lastModifiedBy>
  <cp:revision>2</cp:revision>
  <dcterms:created xsi:type="dcterms:W3CDTF">2006-08-16T00:00:00Z</dcterms:created>
  <dcterms:modified xsi:type="dcterms:W3CDTF">2024-11-14T18:10:34Z</dcterms:modified>
  <dc:identifier>DAGWOEmF67w</dc:identifier>
</cp:coreProperties>
</file>

<file path=docProps/thumbnail.jpeg>
</file>